
<file path=[Content_Types].xml><?xml version="1.0" encoding="utf-8"?>
<Types xmlns="http://schemas.openxmlformats.org/package/2006/content-types">
  <Default Extension="png" ContentType="image/png"/>
  <Default Extension="tmp"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8/3/2023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8/3/2023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3727210188393494407099951"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cid:1894b23b51f7216a927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cid:1894b25ba57b229c42d2" TargetMode="External"/><Relationship Id="rId2" Type="http://schemas.openxmlformats.org/officeDocument/2006/relationships/image" Target="../media/image12.tmp"/><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cid:1894b25c976926ed32f3" TargetMode="External"/><Relationship Id="rId9" Type="http://schemas.openxmlformats.org/officeDocument/2006/relationships/image" Target="cid:1894b258accc93e711d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1894b23993780578e262" TargetMode="External"/><Relationship Id="rId7" Type="http://schemas.openxmlformats.org/officeDocument/2006/relationships/image" Target="cid:4611210206163326992012684"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cid:81257799328314472884109"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cid:1894b24001a4b58b2265" TargetMode="External"/><Relationship Id="rId3" Type="http://schemas.openxmlformats.org/officeDocument/2006/relationships/image" Target="cid:49c3d096-832e-4ad1-a759-579031ddff85@calaveras.k12.ca.us" TargetMode="External"/><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cid:1894b23e1b1c2b6801d4" TargetMode="External"/><Relationship Id="rId4" Type="http://schemas.openxmlformats.org/officeDocument/2006/relationships/image" Target="../media/image21.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CUSD </a:t>
            </a:r>
            <a:br>
              <a:rPr lang="en-US" dirty="0" smtClean="0"/>
            </a:br>
            <a:r>
              <a:rPr lang="en-US" dirty="0" smtClean="0"/>
              <a:t>nutritional services</a:t>
            </a:r>
            <a:endParaRPr lang="en-US" dirty="0"/>
          </a:p>
        </p:txBody>
      </p:sp>
      <p:sp>
        <p:nvSpPr>
          <p:cNvPr id="3" name="Subtitle 2"/>
          <p:cNvSpPr>
            <a:spLocks noGrp="1"/>
          </p:cNvSpPr>
          <p:nvPr>
            <p:ph type="subTitle" idx="1"/>
          </p:nvPr>
        </p:nvSpPr>
        <p:spPr>
          <a:xfrm>
            <a:off x="2417780" y="3531204"/>
            <a:ext cx="8637072" cy="2372056"/>
          </a:xfrm>
        </p:spPr>
        <p:txBody>
          <a:bodyPr/>
          <a:lstStyle/>
          <a:p>
            <a:r>
              <a:rPr lang="en-US" dirty="0" smtClean="0"/>
              <a:t>we Don’t let hungry stomachs </a:t>
            </a:r>
          </a:p>
          <a:p>
            <a:r>
              <a:rPr lang="en-US" dirty="0" smtClean="0"/>
              <a:t>Lead to distracted minds</a:t>
            </a:r>
            <a:endParaRPr lang="en-US" dirty="0"/>
          </a:p>
        </p:txBody>
      </p:sp>
      <p:pic>
        <p:nvPicPr>
          <p:cNvPr id="4" name="Picture 3" descr="cid:image001.png@01D6B2A8.1E5C3EA0"/>
          <p:cNvPicPr/>
          <p:nvPr/>
        </p:nvPicPr>
        <p:blipFill>
          <a:blip r:embed="rId2">
            <a:extLst>
              <a:ext uri="{28A0092B-C50C-407E-A947-70E740481C1C}">
                <a14:useLocalDpi xmlns:a14="http://schemas.microsoft.com/office/drawing/2010/main" val="0"/>
              </a:ext>
            </a:extLst>
          </a:blip>
          <a:srcRect/>
          <a:stretch>
            <a:fillRect/>
          </a:stretch>
        </p:blipFill>
        <p:spPr bwMode="auto">
          <a:xfrm>
            <a:off x="6602506" y="3697941"/>
            <a:ext cx="4452345" cy="208429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375213" y="4491317"/>
            <a:ext cx="1438834" cy="1411943"/>
          </a:xfrm>
          <a:prstGeom prst="rect">
            <a:avLst/>
          </a:prstGeom>
          <a:noFill/>
          <a:ln>
            <a:noFill/>
          </a:ln>
        </p:spPr>
      </p:pic>
    </p:spTree>
    <p:extLst>
      <p:ext uri="{BB962C8B-B14F-4D97-AF65-F5344CB8AC3E}">
        <p14:creationId xmlns:p14="http://schemas.microsoft.com/office/powerpoint/2010/main" val="3179644978"/>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SPEAK FOOD SERVICE? </a:t>
            </a:r>
            <a:endParaRPr lang="en-US" dirty="0"/>
          </a:p>
        </p:txBody>
      </p:sp>
      <p:sp>
        <p:nvSpPr>
          <p:cNvPr id="3" name="Content Placeholder 2"/>
          <p:cNvSpPr>
            <a:spLocks noGrp="1"/>
          </p:cNvSpPr>
          <p:nvPr>
            <p:ph idx="1"/>
          </p:nvPr>
        </p:nvSpPr>
        <p:spPr>
          <a:xfrm>
            <a:off x="1451579" y="2015732"/>
            <a:ext cx="9603275" cy="3797239"/>
          </a:xfrm>
        </p:spPr>
        <p:txBody>
          <a:bodyPr>
            <a:normAutofit fontScale="92500" lnSpcReduction="10000"/>
          </a:bodyPr>
          <a:lstStyle/>
          <a:p>
            <a:pPr marL="0" indent="0">
              <a:buNone/>
            </a:pPr>
            <a:r>
              <a:rPr lang="en-US" dirty="0" smtClean="0"/>
              <a:t>While CUSD is our LEA, our FSO is the SFA. Under USDA FNS and CDE SNP we no longer operate SSO (as we did during COVID) but have transitioned back to CEP,  specifically SBP, NSLP and AMS, while CDSS captures CACFP.  Given the rise in ISP due to DC via CALPADS (thank you Mel) we have reapplied for CEP so that we no longer will be troubled with PLE. </a:t>
            </a:r>
          </a:p>
          <a:p>
            <a:pPr marL="0" indent="0">
              <a:buNone/>
            </a:pPr>
            <a:r>
              <a:rPr lang="en-US" dirty="0" smtClean="0"/>
              <a:t>Each year, PARS and PSR, though a bane, are necessary. </a:t>
            </a:r>
          </a:p>
          <a:p>
            <a:pPr marL="0" indent="0">
              <a:buNone/>
            </a:pPr>
            <a:r>
              <a:rPr lang="en-US" dirty="0" smtClean="0"/>
              <a:t>Yearly we divert entitlement monies to DOD and commodity items via CNIP’s. </a:t>
            </a:r>
          </a:p>
          <a:p>
            <a:pPr marL="0" indent="0">
              <a:buNone/>
            </a:pPr>
            <a:r>
              <a:rPr lang="en-US" dirty="0" smtClean="0"/>
              <a:t>UMP (thank you AB130), has created a rise in our MPLH, averaging 14, which CNP says is good. CACFP stipulates that only AE sites are eligible for reimbursement, however. </a:t>
            </a:r>
          </a:p>
          <a:p>
            <a:pPr marL="0" indent="0">
              <a:buNone/>
            </a:pPr>
            <a:r>
              <a:rPr lang="en-US" dirty="0" smtClean="0"/>
              <a:t>With KIT, EAG, SCA, SNEOC and SFBP aiding our efforts – we have done extremely well this school year.    Yay FS!!!</a:t>
            </a:r>
          </a:p>
          <a:p>
            <a:pPr marL="0" indent="0">
              <a:buNone/>
            </a:pPr>
            <a:endParaRPr lang="en-US" dirty="0"/>
          </a:p>
        </p:txBody>
      </p:sp>
    </p:spTree>
    <p:extLst>
      <p:ext uri="{BB962C8B-B14F-4D97-AF65-F5344CB8AC3E}">
        <p14:creationId xmlns:p14="http://schemas.microsoft.com/office/powerpoint/2010/main" val="1624266473"/>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AND REGULATIONS</a:t>
            </a:r>
            <a:endParaRPr lang="en-US" dirty="0"/>
          </a:p>
        </p:txBody>
      </p:sp>
      <p:sp>
        <p:nvSpPr>
          <p:cNvPr id="3" name="Content Placeholder 2"/>
          <p:cNvSpPr>
            <a:spLocks noGrp="1"/>
          </p:cNvSpPr>
          <p:nvPr>
            <p:ph idx="1"/>
          </p:nvPr>
        </p:nvSpPr>
        <p:spPr/>
        <p:txBody>
          <a:bodyPr/>
          <a:lstStyle/>
          <a:p>
            <a:r>
              <a:rPr lang="en-US" dirty="0" smtClean="0"/>
              <a:t>We accomplish all this while complying with the insurmountable plethora of rules and regulations imposed on us.  At times this is like trying to hit a moving target.   </a:t>
            </a:r>
          </a:p>
          <a:p>
            <a:pPr marL="0" indent="0">
              <a:buNone/>
            </a:pPr>
            <a:r>
              <a:rPr lang="en-US" dirty="0"/>
              <a:t>	</a:t>
            </a:r>
            <a:r>
              <a:rPr lang="en-US" dirty="0" smtClean="0"/>
              <a:t>Out of Compliance? = loss of $$$$$  No Bueno!</a:t>
            </a:r>
          </a:p>
          <a:p>
            <a:r>
              <a:rPr lang="en-US" dirty="0" smtClean="0"/>
              <a:t>USDA and CDE guidelines, rules, regulations, and program applications is a presentation all by itself.  Not enough time at a Board meeting.   </a:t>
            </a:r>
          </a:p>
          <a:p>
            <a:pPr marL="0" indent="0">
              <a:buNone/>
            </a:pPr>
            <a:r>
              <a:rPr lang="en-US" dirty="0" smtClean="0"/>
              <a:t>	Plus, no one wants a bored Board!  </a:t>
            </a:r>
            <a:endParaRPr lang="en-US" dirty="0"/>
          </a:p>
        </p:txBody>
      </p:sp>
      <p:pic>
        <p:nvPicPr>
          <p:cNvPr id="4" name="Picture 3" descr="Target Audience: What It Is &amp; How to Define It for Your Business"/>
          <p:cNvPicPr/>
          <p:nvPr/>
        </p:nvPicPr>
        <p:blipFill rotWithShape="1">
          <a:blip r:embed="rId2">
            <a:extLst>
              <a:ext uri="{28A0092B-C50C-407E-A947-70E740481C1C}">
                <a14:useLocalDpi xmlns:a14="http://schemas.microsoft.com/office/drawing/2010/main" val="0"/>
              </a:ext>
            </a:extLst>
          </a:blip>
          <a:srcRect l="4800" t="7427" r="6800" b="4950"/>
          <a:stretch/>
        </p:blipFill>
        <p:spPr bwMode="auto">
          <a:xfrm>
            <a:off x="9601200" y="2407025"/>
            <a:ext cx="1264024" cy="1035422"/>
          </a:xfrm>
          <a:prstGeom prst="rect">
            <a:avLst/>
          </a:prstGeom>
          <a:noFill/>
          <a:ln>
            <a:noFill/>
          </a:ln>
          <a:extLst>
            <a:ext uri="{53640926-AAD7-44D8-BBD7-CCE9431645EC}">
              <a14:shadowObscured xmlns:a14="http://schemas.microsoft.com/office/drawing/2010/main"/>
            </a:ext>
          </a:extLst>
        </p:spPr>
      </p:pic>
      <p:pic>
        <p:nvPicPr>
          <p:cNvPr id="5" name="Picture 4" descr="C:\Users\mhernandez\AppData\Local\Microsoft\Windows\INetCache\Content.MSO\92F3BBEF.tmp"/>
          <p:cNvPicPr/>
          <p:nvPr/>
        </p:nvPicPr>
        <p:blipFill rotWithShape="1">
          <a:blip r:embed="rId3">
            <a:extLst>
              <a:ext uri="{28A0092B-C50C-407E-A947-70E740481C1C}">
                <a14:useLocalDpi xmlns:a14="http://schemas.microsoft.com/office/drawing/2010/main" val="0"/>
              </a:ext>
            </a:extLst>
          </a:blip>
          <a:srcRect l="8444" t="1333" r="8445" b="1333"/>
          <a:stretch/>
        </p:blipFill>
        <p:spPr bwMode="auto">
          <a:xfrm>
            <a:off x="7799294" y="3833740"/>
            <a:ext cx="1573306" cy="15316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1530875"/>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THE FUTURE</a:t>
            </a:r>
            <a:endParaRPr lang="en-US" dirty="0"/>
          </a:p>
        </p:txBody>
      </p:sp>
      <p:sp>
        <p:nvSpPr>
          <p:cNvPr id="3" name="Content Placeholder 2"/>
          <p:cNvSpPr>
            <a:spLocks noGrp="1"/>
          </p:cNvSpPr>
          <p:nvPr>
            <p:ph idx="1"/>
          </p:nvPr>
        </p:nvSpPr>
        <p:spPr>
          <a:xfrm>
            <a:off x="1451579" y="2015732"/>
            <a:ext cx="9603275" cy="3956443"/>
          </a:xfrm>
        </p:spPr>
        <p:txBody>
          <a:bodyPr/>
          <a:lstStyle/>
          <a:p>
            <a:r>
              <a:rPr lang="en-US" dirty="0" smtClean="0"/>
              <a:t>Baby </a:t>
            </a:r>
            <a:r>
              <a:rPr lang="en-US" dirty="0" err="1" smtClean="0"/>
              <a:t>Madi</a:t>
            </a:r>
            <a:r>
              <a:rPr lang="en-US" dirty="0" smtClean="0"/>
              <a:t> says, “I can’t wait to start school to get school breakfast and lunch everyday!”</a:t>
            </a:r>
          </a:p>
          <a:p>
            <a:endParaRPr lang="en-US" dirty="0"/>
          </a:p>
        </p:txBody>
      </p:sp>
      <p:pic>
        <p:nvPicPr>
          <p:cNvPr id="4" name="Picture 3" descr="cid:3727210188393494407099951"/>
          <p:cNvPicPr/>
          <p:nvPr/>
        </p:nvPicPr>
        <p:blipFill rotWithShape="1">
          <a:blip r:embed="rId2" r:link="rId3" cstate="print">
            <a:extLst>
              <a:ext uri="{28A0092B-C50C-407E-A947-70E740481C1C}">
                <a14:useLocalDpi xmlns:a14="http://schemas.microsoft.com/office/drawing/2010/main" val="0"/>
              </a:ext>
            </a:extLst>
          </a:blip>
          <a:srcRect l="21113" t="15921" r="13595" b="14526"/>
          <a:stretch/>
        </p:blipFill>
        <p:spPr bwMode="auto">
          <a:xfrm>
            <a:off x="4243388" y="2514600"/>
            <a:ext cx="5214937" cy="31137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7551528"/>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smtClean="0"/>
          </a:p>
          <a:p>
            <a:pPr marL="0" indent="0">
              <a:buNone/>
            </a:pPr>
            <a:r>
              <a:rPr lang="en-US" dirty="0" smtClean="0"/>
              <a:t>                                                 JUDY,  TRISH &amp; MELANIE</a:t>
            </a:r>
            <a:endParaRPr lang="en-US" dirty="0"/>
          </a:p>
        </p:txBody>
      </p:sp>
      <p:sp>
        <p:nvSpPr>
          <p:cNvPr id="4" name="Rectangle 3"/>
          <p:cNvSpPr/>
          <p:nvPr/>
        </p:nvSpPr>
        <p:spPr>
          <a:xfrm>
            <a:off x="4933950" y="3630705"/>
            <a:ext cx="2638425" cy="1707777"/>
          </a:xfrm>
          <a:prstGeom prst="rect">
            <a:avLst/>
          </a:prstGeom>
          <a:blipFill>
            <a:blip r:embed="rId2" cstate="print">
              <a:extLst>
                <a:ext uri="{28A0092B-C50C-407E-A947-70E740481C1C}">
                  <a14:useLocalDpi xmlns:a14="http://schemas.microsoft.com/office/drawing/2010/main" val="0"/>
                </a:ext>
              </a:extLst>
            </a:blip>
            <a:srcRect/>
            <a:stretch>
              <a:fillRect l="-37023" t="-14180" r="-74148" b="-24964"/>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5" name="Content Placeholder 6" descr="C:\Users\mhernandez\AppData\Local\Microsoft\Windows\INetCache\Content.MSO\EE6C5557.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933950" y="1887870"/>
            <a:ext cx="2638425" cy="1124272"/>
          </a:xfrm>
          <a:prstGeom prst="rect">
            <a:avLst/>
          </a:prstGeom>
          <a:noFill/>
          <a:ln>
            <a:noFill/>
          </a:ln>
        </p:spPr>
      </p:pic>
    </p:spTree>
    <p:extLst>
      <p:ext uri="{BB962C8B-B14F-4D97-AF65-F5344CB8AC3E}">
        <p14:creationId xmlns:p14="http://schemas.microsoft.com/office/powerpoint/2010/main" val="349789117"/>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 DEDICATED EMPLOYEES STRONG</a:t>
            </a:r>
            <a:endParaRPr lang="en-US" dirty="0"/>
          </a:p>
        </p:txBody>
      </p:sp>
      <p:sp>
        <p:nvSpPr>
          <p:cNvPr id="3" name="Content Placeholder 2"/>
          <p:cNvSpPr>
            <a:spLocks noGrp="1"/>
          </p:cNvSpPr>
          <p:nvPr>
            <p:ph idx="1"/>
          </p:nvPr>
        </p:nvSpPr>
        <p:spPr/>
        <p:txBody>
          <a:bodyPr/>
          <a:lstStyle/>
          <a:p>
            <a:pPr marL="0" indent="0">
              <a:buNone/>
            </a:pPr>
            <a:r>
              <a:rPr lang="en-US" dirty="0" smtClean="0"/>
              <a:t>Breakfast &amp; Lunch is offered to every CUSD student at NO CHARGE every school day.</a:t>
            </a:r>
          </a:p>
          <a:p>
            <a:pPr marL="0" indent="0">
              <a:buNone/>
            </a:pPr>
            <a:r>
              <a:rPr lang="en-US" dirty="0" smtClean="0"/>
              <a:t>Thank you AB130 aka: “Universal Meals” </a:t>
            </a:r>
            <a:r>
              <a:rPr lang="en-US" sz="1600" u="sng" dirty="0"/>
              <a:t>https://www.cde.ca.gov/ls/nu/sn/cauniversalmeals.asp</a:t>
            </a:r>
            <a:endParaRPr lang="en-US" sz="1600" u="sng" dirty="0" smtClean="0"/>
          </a:p>
          <a:p>
            <a:pPr marL="0" indent="0">
              <a:buNone/>
            </a:pPr>
            <a:r>
              <a:rPr lang="en-US" dirty="0" smtClean="0"/>
              <a:t>California was the first state in the Nation to adopt free school meals as part of a child’s education.  Many states have since followed the lead. </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21225" y="3899647"/>
            <a:ext cx="2595282" cy="1801906"/>
          </a:xfrm>
          <a:prstGeom prst="rect">
            <a:avLst/>
          </a:prstGeom>
          <a:noFill/>
          <a:ln>
            <a:noFill/>
          </a:ln>
        </p:spPr>
      </p:pic>
      <p:pic>
        <p:nvPicPr>
          <p:cNvPr id="5" name="Picture 4" descr="cid:1894b23b51f7216a9273"/>
          <p:cNvPicPr/>
          <p:nvPr/>
        </p:nvPicPr>
        <p:blipFill rotWithShape="1">
          <a:blip r:embed="rId3" r:link="rId4" cstate="print">
            <a:extLst>
              <a:ext uri="{28A0092B-C50C-407E-A947-70E740481C1C}">
                <a14:useLocalDpi xmlns:a14="http://schemas.microsoft.com/office/drawing/2010/main" val="0"/>
              </a:ext>
            </a:extLst>
          </a:blip>
          <a:srcRect l="10219" r="12206" b="10792"/>
          <a:stretch/>
        </p:blipFill>
        <p:spPr bwMode="auto">
          <a:xfrm rot="5400000">
            <a:off x="5195045" y="3762058"/>
            <a:ext cx="1801907" cy="207708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a:stretch>
            <a:fillRect/>
          </a:stretch>
        </p:blipFill>
        <p:spPr>
          <a:xfrm>
            <a:off x="7300912" y="3899647"/>
            <a:ext cx="2343151" cy="1801906"/>
          </a:xfrm>
          <a:prstGeom prst="rect">
            <a:avLst/>
          </a:prstGeom>
        </p:spPr>
      </p:pic>
    </p:spTree>
    <p:extLst>
      <p:ext uri="{BB962C8B-B14F-4D97-AF65-F5344CB8AC3E}">
        <p14:creationId xmlns:p14="http://schemas.microsoft.com/office/powerpoint/2010/main" val="1245249796"/>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 &amp; CELEBRATIONS</a:t>
            </a:r>
            <a:endParaRPr lang="en-US" dirty="0"/>
          </a:p>
        </p:txBody>
      </p:sp>
      <p:sp>
        <p:nvSpPr>
          <p:cNvPr id="3" name="Content Placeholder 2"/>
          <p:cNvSpPr>
            <a:spLocks noGrp="1"/>
          </p:cNvSpPr>
          <p:nvPr>
            <p:ph idx="1"/>
          </p:nvPr>
        </p:nvSpPr>
        <p:spPr>
          <a:xfrm>
            <a:off x="1451579" y="2015732"/>
            <a:ext cx="9603275" cy="3779950"/>
          </a:xfrm>
        </p:spPr>
        <p:txBody>
          <a:bodyPr/>
          <a:lstStyle/>
          <a:p>
            <a:r>
              <a:rPr lang="en-US" dirty="0" smtClean="0"/>
              <a:t>Total Reimbursable Breakfasts for the 22-23 SY:  157,797 or  877 average daily breakfasts</a:t>
            </a:r>
          </a:p>
          <a:p>
            <a:r>
              <a:rPr lang="en-US" dirty="0" smtClean="0"/>
              <a:t>Total Reimbursable Lunches for the 22-23 SY:     307,258 or 1,707 average daily lunches</a:t>
            </a:r>
          </a:p>
          <a:p>
            <a:pPr marL="0" indent="0">
              <a:buNone/>
            </a:pPr>
            <a:r>
              <a:rPr lang="en-US" dirty="0" smtClean="0"/>
              <a:t>Not an easy feat to accomplish when battling late food deliveries, product unavailability and staffing shortages.   This is why we celebrate National School Lunch </a:t>
            </a:r>
            <a:r>
              <a:rPr lang="en-US" dirty="0" smtClean="0"/>
              <a:t>Hero </a:t>
            </a:r>
            <a:r>
              <a:rPr lang="en-US" dirty="0" smtClean="0"/>
              <a:t>Day every year!</a:t>
            </a:r>
          </a:p>
          <a:p>
            <a:pPr marL="0" indent="0">
              <a:buNone/>
            </a:pP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5541" y="3859305"/>
            <a:ext cx="3523130" cy="1769018"/>
          </a:xfrm>
          <a:prstGeom prst="rect">
            <a:avLst/>
          </a:prstGeom>
          <a:noFill/>
          <a:ln>
            <a:noFill/>
          </a:ln>
        </p:spPr>
      </p:pic>
      <p:pic>
        <p:nvPicPr>
          <p:cNvPr id="6" name="Picture 5"/>
          <p:cNvPicPr>
            <a:picLocks noChangeAspect="1"/>
          </p:cNvPicPr>
          <p:nvPr/>
        </p:nvPicPr>
        <p:blipFill>
          <a:blip r:embed="rId3"/>
          <a:stretch>
            <a:fillRect/>
          </a:stretch>
        </p:blipFill>
        <p:spPr>
          <a:xfrm>
            <a:off x="2541493" y="3859305"/>
            <a:ext cx="4477871" cy="1769018"/>
          </a:xfrm>
          <a:prstGeom prst="rect">
            <a:avLst/>
          </a:prstGeom>
        </p:spPr>
      </p:pic>
    </p:spTree>
    <p:extLst>
      <p:ext uri="{BB962C8B-B14F-4D97-AF65-F5344CB8AC3E}">
        <p14:creationId xmlns:p14="http://schemas.microsoft.com/office/powerpoint/2010/main" val="2708613327"/>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Reimbursable meal?  What’s that?</a:t>
            </a:r>
            <a:endParaRPr lang="en-US" dirty="0"/>
          </a:p>
        </p:txBody>
      </p:sp>
      <p:sp>
        <p:nvSpPr>
          <p:cNvPr id="3" name="Content Placeholder 2"/>
          <p:cNvSpPr>
            <a:spLocks noGrp="1"/>
          </p:cNvSpPr>
          <p:nvPr>
            <p:ph idx="1"/>
          </p:nvPr>
        </p:nvSpPr>
        <p:spPr>
          <a:xfrm>
            <a:off x="1451579" y="1853754"/>
            <a:ext cx="9603275" cy="4183975"/>
          </a:xfrm>
        </p:spPr>
        <p:txBody>
          <a:bodyPr/>
          <a:lstStyle/>
          <a:p>
            <a:r>
              <a:rPr lang="en-US" dirty="0" smtClean="0"/>
              <a:t>A meal that MUST comply with USDA’s Federal Nutrition standards and CDE’s more stringent CNP guidelines.  </a:t>
            </a:r>
          </a:p>
          <a:p>
            <a:r>
              <a:rPr lang="en-US" dirty="0" smtClean="0"/>
              <a:t>We offer Five Star Meals in the right proportions with minimums and maximums of all the nutritionals:</a:t>
            </a:r>
          </a:p>
          <a:p>
            <a:endParaRPr lang="en-US" dirty="0" smtClean="0"/>
          </a:p>
          <a:p>
            <a:pPr marL="0" indent="0">
              <a:buNone/>
            </a:pPr>
            <a:endParaRPr lang="en-US" dirty="0"/>
          </a:p>
        </p:txBody>
      </p:sp>
      <p:pic>
        <p:nvPicPr>
          <p:cNvPr id="4" name="Picture 3" descr="Five Star Meals"/>
          <p:cNvPicPr/>
          <p:nvPr/>
        </p:nvPicPr>
        <p:blipFill rotWithShape="1">
          <a:blip r:embed="rId2">
            <a:extLst>
              <a:ext uri="{28A0092B-C50C-407E-A947-70E740481C1C}">
                <a14:useLocalDpi xmlns:a14="http://schemas.microsoft.com/office/drawing/2010/main" val="0"/>
              </a:ext>
            </a:extLst>
          </a:blip>
          <a:srcRect b="4412"/>
          <a:stretch/>
        </p:blipFill>
        <p:spPr bwMode="auto">
          <a:xfrm>
            <a:off x="1788459" y="3429000"/>
            <a:ext cx="3818965" cy="2299448"/>
          </a:xfrm>
          <a:prstGeom prst="rect">
            <a:avLst/>
          </a:prstGeom>
          <a:noFill/>
          <a:ln>
            <a:noFill/>
          </a:ln>
        </p:spPr>
      </p:pic>
      <p:pic>
        <p:nvPicPr>
          <p:cNvPr id="5" name="Picture 4" descr="newplate"/>
          <p:cNvPicPr/>
          <p:nvPr/>
        </p:nvPicPr>
        <p:blipFill>
          <a:blip r:embed="rId3">
            <a:extLst>
              <a:ext uri="{28A0092B-C50C-407E-A947-70E740481C1C}">
                <a14:useLocalDpi xmlns:a14="http://schemas.microsoft.com/office/drawing/2010/main" val="0"/>
              </a:ext>
            </a:extLst>
          </a:blip>
          <a:srcRect/>
          <a:stretch>
            <a:fillRect/>
          </a:stretch>
        </p:blipFill>
        <p:spPr bwMode="auto">
          <a:xfrm>
            <a:off x="5849470" y="3428999"/>
            <a:ext cx="4168589" cy="2299447"/>
          </a:xfrm>
          <a:prstGeom prst="rect">
            <a:avLst/>
          </a:prstGeom>
          <a:noFill/>
          <a:ln>
            <a:noFill/>
          </a:ln>
        </p:spPr>
      </p:pic>
    </p:spTree>
    <p:extLst>
      <p:ext uri="{BB962C8B-B14F-4D97-AF65-F5344CB8AC3E}">
        <p14:creationId xmlns:p14="http://schemas.microsoft.com/office/powerpoint/2010/main" val="503350940"/>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FUN FACTS </a:t>
            </a:r>
            <a:br>
              <a:rPr lang="en-US" dirty="0" smtClean="0"/>
            </a:br>
            <a:r>
              <a:rPr lang="en-US" dirty="0" smtClean="0"/>
              <a:t>ABOUT WHY WE’RE AWESOME</a:t>
            </a:r>
            <a:endParaRPr lang="en-US" dirty="0"/>
          </a:p>
        </p:txBody>
      </p:sp>
      <p:sp>
        <p:nvSpPr>
          <p:cNvPr id="3" name="Content Placeholder 2"/>
          <p:cNvSpPr>
            <a:spLocks noGrp="1"/>
          </p:cNvSpPr>
          <p:nvPr>
            <p:ph idx="1"/>
          </p:nvPr>
        </p:nvSpPr>
        <p:spPr>
          <a:xfrm>
            <a:off x="1451579" y="1853754"/>
            <a:ext cx="9603275" cy="4130187"/>
          </a:xfrm>
        </p:spPr>
        <p:txBody>
          <a:bodyPr/>
          <a:lstStyle/>
          <a:p>
            <a:r>
              <a:rPr lang="en-US" dirty="0" smtClean="0"/>
              <a:t>Tufts University completed a 16 year study of nutrition in the United States.  Their findings on Nutrition Security, sources of unhealthy and healthy food, looking at restaurants, entertainment venues, grocery stores and SCHOOLS.  </a:t>
            </a:r>
          </a:p>
          <a:p>
            <a:r>
              <a:rPr lang="en-US" dirty="0" smtClean="0"/>
              <a:t>THE RESULTS ARE IN! </a:t>
            </a:r>
            <a:r>
              <a:rPr lang="en-US" dirty="0" smtClean="0"/>
              <a:t>               </a:t>
            </a:r>
            <a:r>
              <a:rPr lang="en-US" u="sng" dirty="0" smtClean="0"/>
              <a:t>https</a:t>
            </a:r>
            <a:r>
              <a:rPr lang="en-US" u="sng" dirty="0"/>
              <a:t>://nutrition.tufts.edu/   </a:t>
            </a:r>
            <a:endParaRPr lang="en-US" u="sng" dirty="0" smtClean="0"/>
          </a:p>
          <a:p>
            <a:pPr marL="0" indent="0">
              <a:buNone/>
            </a:pPr>
            <a:r>
              <a:rPr lang="en-US" dirty="0" smtClean="0"/>
              <a:t>SCHOOL MEALS ARE THE HEALTHIEST SOURCE OF FOOD IN THE UNITED STATES. </a:t>
            </a:r>
          </a:p>
          <a:p>
            <a:r>
              <a:rPr lang="en-US" dirty="0" smtClean="0"/>
              <a:t>School Nutrition has proven to; </a:t>
            </a:r>
          </a:p>
          <a:p>
            <a:pPr marL="0" indent="0">
              <a:buNone/>
            </a:pPr>
            <a:r>
              <a:rPr lang="en-US" dirty="0" smtClean="0"/>
              <a:t>	RAISE Test Scores, LOWER Behavior Problems and REDUCE Childhood Obesity.</a:t>
            </a:r>
          </a:p>
          <a:p>
            <a:pPr marL="0" indent="0">
              <a:buNone/>
            </a:pPr>
            <a:endParaRPr lang="en-US" dirty="0"/>
          </a:p>
        </p:txBody>
      </p:sp>
      <p:pic>
        <p:nvPicPr>
          <p:cNvPr id="4" name="Picture 3" descr="Fruit Line"/>
          <p:cNvPicPr/>
          <p:nvPr/>
        </p:nvPicPr>
        <p:blipFill>
          <a:blip r:embed="rId2">
            <a:extLst>
              <a:ext uri="{28A0092B-C50C-407E-A947-70E740481C1C}">
                <a14:useLocalDpi xmlns:a14="http://schemas.microsoft.com/office/drawing/2010/main" val="0"/>
              </a:ext>
            </a:extLst>
          </a:blip>
          <a:srcRect/>
          <a:stretch>
            <a:fillRect/>
          </a:stretch>
        </p:blipFill>
        <p:spPr bwMode="auto">
          <a:xfrm>
            <a:off x="2487706" y="5029200"/>
            <a:ext cx="7906870" cy="954740"/>
          </a:xfrm>
          <a:prstGeom prst="rect">
            <a:avLst/>
          </a:prstGeom>
          <a:noFill/>
          <a:ln>
            <a:noFill/>
          </a:ln>
        </p:spPr>
      </p:pic>
    </p:spTree>
    <p:extLst>
      <p:ext uri="{BB962C8B-B14F-4D97-AF65-F5344CB8AC3E}">
        <p14:creationId xmlns:p14="http://schemas.microsoft.com/office/powerpoint/2010/main" val="2942536597"/>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SOME HEALTHY “EYE CANDY” </a:t>
            </a:r>
            <a:endParaRPr lang="en-US" dirty="0"/>
          </a:p>
        </p:txBody>
      </p:sp>
      <p:pic>
        <p:nvPicPr>
          <p:cNvPr id="4" name="Content Placeholder 3"/>
          <p:cNvPicPr>
            <a:picLocks noGrp="1"/>
          </p:cNvPicPr>
          <p:nvPr>
            <p:ph idx="1"/>
          </p:nvPr>
        </p:nvPicPr>
        <p:blipFill rotWithShape="1">
          <a:blip r:embed="rId2"/>
          <a:srcRect l="7808" r="6549" b="5014"/>
          <a:stretch/>
        </p:blipFill>
        <p:spPr bwMode="auto">
          <a:xfrm>
            <a:off x="1451579" y="2016126"/>
            <a:ext cx="2232915" cy="1927224"/>
          </a:xfrm>
          <a:prstGeom prst="rect">
            <a:avLst/>
          </a:prstGeom>
          <a:ln>
            <a:noFill/>
          </a:ln>
          <a:extLst>
            <a:ext uri="{53640926-AAD7-44D8-BBD7-CCE9431645EC}">
              <a14:shadowObscured xmlns:a14="http://schemas.microsoft.com/office/drawing/2010/main"/>
            </a:ext>
          </a:extLst>
        </p:spPr>
      </p:pic>
      <p:pic>
        <p:nvPicPr>
          <p:cNvPr id="5" name="Picture 4" descr="cid:1894b25c976926ed32f3"/>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168588" y="2016125"/>
            <a:ext cx="2474259" cy="1927223"/>
          </a:xfrm>
          <a:prstGeom prst="rect">
            <a:avLst/>
          </a:prstGeom>
          <a:noFill/>
          <a:ln>
            <a:noFill/>
          </a:ln>
        </p:spPr>
      </p:pic>
      <p:pic>
        <p:nvPicPr>
          <p:cNvPr id="6" name="Picture 5"/>
          <p:cNvPicPr/>
          <p:nvPr/>
        </p:nvPicPr>
        <p:blipFill rotWithShape="1">
          <a:blip r:embed="rId5" cstate="print">
            <a:extLst>
              <a:ext uri="{28A0092B-C50C-407E-A947-70E740481C1C}">
                <a14:useLocalDpi xmlns:a14="http://schemas.microsoft.com/office/drawing/2010/main" val="0"/>
              </a:ext>
            </a:extLst>
          </a:blip>
          <a:srcRect t="14715"/>
          <a:stretch/>
        </p:blipFill>
        <p:spPr bwMode="auto">
          <a:xfrm>
            <a:off x="6925235" y="2016125"/>
            <a:ext cx="3697941" cy="1927223"/>
          </a:xfrm>
          <a:prstGeom prst="rect">
            <a:avLst/>
          </a:prstGeom>
          <a:noFill/>
          <a:ln>
            <a:noFill/>
          </a:ln>
          <a:extLst>
            <a:ext uri="{53640926-AAD7-44D8-BBD7-CCE9431645EC}">
              <a14:shadowObscured xmlns:a14="http://schemas.microsoft.com/office/drawing/2010/main"/>
            </a:ext>
          </a:extLst>
        </p:spPr>
      </p:pic>
      <p:pic>
        <p:nvPicPr>
          <p:cNvPr id="7" name="Picture 6" descr="cid:1894b25ba57b229c42d2"/>
          <p:cNvPicPr/>
          <p:nvPr/>
        </p:nvPicPr>
        <p:blipFill rotWithShape="1">
          <a:blip r:embed="rId6" r:link="rId7" cstate="print">
            <a:extLst>
              <a:ext uri="{28A0092B-C50C-407E-A947-70E740481C1C}">
                <a14:useLocalDpi xmlns:a14="http://schemas.microsoft.com/office/drawing/2010/main" val="0"/>
              </a:ext>
            </a:extLst>
          </a:blip>
          <a:srcRect t="25435" b="19011"/>
          <a:stretch/>
        </p:blipFill>
        <p:spPr bwMode="auto">
          <a:xfrm>
            <a:off x="6279776" y="4105720"/>
            <a:ext cx="3133165" cy="1636173"/>
          </a:xfrm>
          <a:prstGeom prst="rect">
            <a:avLst/>
          </a:prstGeom>
          <a:noFill/>
          <a:ln>
            <a:noFill/>
          </a:ln>
          <a:extLst>
            <a:ext uri="{53640926-AAD7-44D8-BBD7-CCE9431645EC}">
              <a14:shadowObscured xmlns:a14="http://schemas.microsoft.com/office/drawing/2010/main"/>
            </a:ext>
          </a:extLst>
        </p:spPr>
      </p:pic>
      <p:pic>
        <p:nvPicPr>
          <p:cNvPr id="8" name="Picture 7" descr="cid:1894b258accc93e711d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568389" y="4105719"/>
            <a:ext cx="2554940" cy="1636174"/>
          </a:xfrm>
          <a:prstGeom prst="rect">
            <a:avLst/>
          </a:prstGeom>
          <a:noFill/>
          <a:ln>
            <a:noFill/>
          </a:ln>
        </p:spPr>
      </p:pic>
    </p:spTree>
    <p:extLst>
      <p:ext uri="{BB962C8B-B14F-4D97-AF65-F5344CB8AC3E}">
        <p14:creationId xmlns:p14="http://schemas.microsoft.com/office/powerpoint/2010/main" val="343895096"/>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82233"/>
          </a:xfrm>
        </p:spPr>
        <p:txBody>
          <a:bodyPr>
            <a:normAutofit/>
          </a:bodyPr>
          <a:lstStyle/>
          <a:p>
            <a:r>
              <a:rPr lang="en-US" dirty="0" smtClean="0"/>
              <a:t>$$$  GRANTS, grants and more grants  $$$</a:t>
            </a:r>
            <a:endParaRPr lang="en-US" dirty="0"/>
          </a:p>
        </p:txBody>
      </p:sp>
      <p:sp>
        <p:nvSpPr>
          <p:cNvPr id="3" name="Content Placeholder 2"/>
          <p:cNvSpPr>
            <a:spLocks noGrp="1"/>
          </p:cNvSpPr>
          <p:nvPr>
            <p:ph idx="1"/>
          </p:nvPr>
        </p:nvSpPr>
        <p:spPr>
          <a:xfrm>
            <a:off x="1451579" y="1896034"/>
            <a:ext cx="9603275" cy="3966884"/>
          </a:xfrm>
        </p:spPr>
        <p:txBody>
          <a:bodyPr>
            <a:normAutofit/>
          </a:bodyPr>
          <a:lstStyle/>
          <a:p>
            <a:r>
              <a:rPr lang="en-US" dirty="0" smtClean="0"/>
              <a:t>Equipment Assistance Grants (EAG)</a:t>
            </a:r>
          </a:p>
          <a:p>
            <a:r>
              <a:rPr lang="en-US" dirty="0" smtClean="0"/>
              <a:t>Kitchen Infrastructure &amp; Training Grants (KIT)</a:t>
            </a:r>
          </a:p>
          <a:p>
            <a:r>
              <a:rPr lang="en-US" dirty="0" smtClean="0"/>
              <a:t>Supply Chain Assistance Grants (SCAG)</a:t>
            </a:r>
          </a:p>
          <a:p>
            <a:r>
              <a:rPr lang="en-US" dirty="0" smtClean="0"/>
              <a:t>School Nutrition Emergency Operation Cost Grants (SNEOC)</a:t>
            </a:r>
          </a:p>
          <a:p>
            <a:pPr marL="0" indent="0">
              <a:buNone/>
            </a:pPr>
            <a:r>
              <a:rPr lang="en-US" dirty="0" smtClean="0"/>
              <a:t>BUT WE’RE NOT DONE – Our current application is for the School Food Best Practices (SFBP) Grant.  For California grown or produced, sustainably grown and whole or minimally processed foods. This grant supports local economies, environmental sustainability and animal welfare. </a:t>
            </a:r>
          </a:p>
          <a:p>
            <a:endParaRPr lang="en-US" dirty="0"/>
          </a:p>
        </p:txBody>
      </p:sp>
    </p:spTree>
    <p:extLst>
      <p:ext uri="{BB962C8B-B14F-4D97-AF65-F5344CB8AC3E}">
        <p14:creationId xmlns:p14="http://schemas.microsoft.com/office/powerpoint/2010/main" val="3001363391"/>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purchases</a:t>
            </a:r>
            <a:endParaRPr lang="en-US" dirty="0"/>
          </a:p>
        </p:txBody>
      </p:sp>
      <p:sp>
        <p:nvSpPr>
          <p:cNvPr id="3" name="Content Placeholder 2"/>
          <p:cNvSpPr>
            <a:spLocks noGrp="1"/>
          </p:cNvSpPr>
          <p:nvPr>
            <p:ph idx="1"/>
          </p:nvPr>
        </p:nvSpPr>
        <p:spPr/>
        <p:txBody>
          <a:bodyPr/>
          <a:lstStyle/>
          <a:p>
            <a:r>
              <a:rPr lang="en-US" dirty="0" smtClean="0"/>
              <a:t>*SALAD BARS  *OVENS  * WARMERS  * SHARE TABLES,  just to name a few.	</a:t>
            </a:r>
          </a:p>
          <a:p>
            <a:pPr marL="0" indent="0">
              <a:buNone/>
            </a:pPr>
            <a:endParaRPr lang="en-US" dirty="0"/>
          </a:p>
        </p:txBody>
      </p:sp>
      <p:pic>
        <p:nvPicPr>
          <p:cNvPr id="4" name="Picture 3" descr="cid:1894b23993780578e262"/>
          <p:cNvPicPr/>
          <p:nvPr/>
        </p:nvPicPr>
        <p:blipFill rotWithShape="1">
          <a:blip r:embed="rId2" r:link="rId3" cstate="print">
            <a:extLst>
              <a:ext uri="{28A0092B-C50C-407E-A947-70E740481C1C}">
                <a14:useLocalDpi xmlns:a14="http://schemas.microsoft.com/office/drawing/2010/main" val="0"/>
              </a:ext>
            </a:extLst>
          </a:blip>
          <a:srcRect t="1566" r="9220" b="4699"/>
          <a:stretch/>
        </p:blipFill>
        <p:spPr bwMode="auto">
          <a:xfrm>
            <a:off x="1451579" y="2595282"/>
            <a:ext cx="2878374" cy="2258658"/>
          </a:xfrm>
          <a:prstGeom prst="rect">
            <a:avLst/>
          </a:prstGeom>
          <a:noFill/>
          <a:ln>
            <a:noFill/>
          </a:ln>
          <a:extLst>
            <a:ext uri="{53640926-AAD7-44D8-BBD7-CCE9431645EC}">
              <a14:shadowObscured xmlns:a14="http://schemas.microsoft.com/office/drawing/2010/main"/>
            </a:ext>
          </a:extLst>
        </p:spPr>
      </p:pic>
      <p:pic>
        <p:nvPicPr>
          <p:cNvPr id="5" name="Picture 4" descr="cid:81257799328314472884109"/>
          <p:cNvPicPr/>
          <p:nvPr/>
        </p:nvPicPr>
        <p:blipFill rotWithShape="1">
          <a:blip r:embed="rId4" r:link="rId5" cstate="print">
            <a:extLst>
              <a:ext uri="{28A0092B-C50C-407E-A947-70E740481C1C}">
                <a14:useLocalDpi xmlns:a14="http://schemas.microsoft.com/office/drawing/2010/main" val="0"/>
              </a:ext>
            </a:extLst>
          </a:blip>
          <a:srcRect l="11842" t="12782" r="9399" b="2756"/>
          <a:stretch/>
        </p:blipFill>
        <p:spPr bwMode="auto">
          <a:xfrm>
            <a:off x="4615815" y="2595281"/>
            <a:ext cx="2960370" cy="2258659"/>
          </a:xfrm>
          <a:prstGeom prst="rect">
            <a:avLst/>
          </a:prstGeom>
          <a:noFill/>
          <a:ln>
            <a:noFill/>
          </a:ln>
          <a:extLst>
            <a:ext uri="{53640926-AAD7-44D8-BBD7-CCE9431645EC}">
              <a14:shadowObscured xmlns:a14="http://schemas.microsoft.com/office/drawing/2010/main"/>
            </a:ext>
          </a:extLst>
        </p:spPr>
      </p:pic>
      <p:pic>
        <p:nvPicPr>
          <p:cNvPr id="6" name="Picture 5" descr="cid:4611210206163326992012684"/>
          <p:cNvPicPr/>
          <p:nvPr/>
        </p:nvPicPr>
        <p:blipFill rotWithShape="1">
          <a:blip r:embed="rId6" r:link="rId7" cstate="print">
            <a:extLst>
              <a:ext uri="{28A0092B-C50C-407E-A947-70E740481C1C}">
                <a14:useLocalDpi xmlns:a14="http://schemas.microsoft.com/office/drawing/2010/main" val="0"/>
              </a:ext>
            </a:extLst>
          </a:blip>
          <a:srcRect l="10278"/>
          <a:stretch/>
        </p:blipFill>
        <p:spPr bwMode="auto">
          <a:xfrm rot="5400000">
            <a:off x="7750210" y="2707117"/>
            <a:ext cx="2258659" cy="20349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405566"/>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and beyond – OUT OF THE ORDINARY</a:t>
            </a:r>
            <a:br>
              <a:rPr lang="en-US" dirty="0" smtClean="0"/>
            </a:br>
            <a:r>
              <a:rPr lang="en-US" dirty="0" smtClean="0"/>
              <a:t>               * EXTRAORDINARY SERVICE *</a:t>
            </a:r>
            <a:endParaRPr lang="en-US" dirty="0"/>
          </a:p>
        </p:txBody>
      </p:sp>
      <p:sp>
        <p:nvSpPr>
          <p:cNvPr id="3" name="Content Placeholder 2"/>
          <p:cNvSpPr>
            <a:spLocks noGrp="1"/>
          </p:cNvSpPr>
          <p:nvPr>
            <p:ph idx="1"/>
          </p:nvPr>
        </p:nvSpPr>
        <p:spPr/>
        <p:txBody>
          <a:bodyPr/>
          <a:lstStyle/>
          <a:p>
            <a:r>
              <a:rPr lang="en-US" dirty="0" smtClean="0"/>
              <a:t>* COVID  * ESY   * FIELD TRIPS   * SENIOR BREAKFAST  * SPECIAL REQUESTS</a:t>
            </a:r>
          </a:p>
          <a:p>
            <a:pPr marL="0" indent="0">
              <a:buNone/>
            </a:pPr>
            <a:endParaRPr lang="en-US" dirty="0"/>
          </a:p>
        </p:txBody>
      </p:sp>
      <p:pic>
        <p:nvPicPr>
          <p:cNvPr id="5" name="Picture 4" descr="cid:49c3d096-832e-4ad1-a759-579031ddff85@calaveras.k12.ca.us"/>
          <p:cNvPicPr/>
          <p:nvPr/>
        </p:nvPicPr>
        <p:blipFill rotWithShape="1">
          <a:blip r:embed="rId2" r:link="rId3">
            <a:extLst>
              <a:ext uri="{28A0092B-C50C-407E-A947-70E740481C1C}">
                <a14:useLocalDpi xmlns:a14="http://schemas.microsoft.com/office/drawing/2010/main" val="0"/>
              </a:ext>
            </a:extLst>
          </a:blip>
          <a:srcRect l="5937" t="3750" r="11876"/>
          <a:stretch/>
        </p:blipFill>
        <p:spPr bwMode="auto">
          <a:xfrm>
            <a:off x="1627095" y="2420473"/>
            <a:ext cx="1830172" cy="126402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4375" t="14999" r="5000" b="13334"/>
          <a:stretch/>
        </p:blipFill>
        <p:spPr bwMode="auto">
          <a:xfrm>
            <a:off x="3779997" y="2420472"/>
            <a:ext cx="2015685" cy="1264023"/>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5">
            <a:extLst>
              <a:ext uri="{28A0092B-C50C-407E-A947-70E740481C1C}">
                <a14:useLocalDpi xmlns:a14="http://schemas.microsoft.com/office/drawing/2010/main" val="0"/>
              </a:ext>
            </a:extLst>
          </a:blip>
          <a:srcRect l="23125" t="12341" r="15313" b="30638"/>
          <a:stretch/>
        </p:blipFill>
        <p:spPr bwMode="auto">
          <a:xfrm>
            <a:off x="5889813" y="2420472"/>
            <a:ext cx="1734669" cy="1264023"/>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rotWithShape="1">
          <a:blip r:embed="rId6" cstate="print">
            <a:extLst>
              <a:ext uri="{28A0092B-C50C-407E-A947-70E740481C1C}">
                <a14:useLocalDpi xmlns:a14="http://schemas.microsoft.com/office/drawing/2010/main" val="0"/>
              </a:ext>
            </a:extLst>
          </a:blip>
          <a:srcRect l="38996" t="34309" r="4293" b="11723"/>
          <a:stretch/>
        </p:blipFill>
        <p:spPr bwMode="auto">
          <a:xfrm>
            <a:off x="7718613" y="2420472"/>
            <a:ext cx="2622175" cy="1264023"/>
          </a:xfrm>
          <a:prstGeom prst="rect">
            <a:avLst/>
          </a:prstGeom>
          <a:noFill/>
          <a:ln>
            <a:noFill/>
          </a:ln>
          <a:extLst>
            <a:ext uri="{53640926-AAD7-44D8-BBD7-CCE9431645EC}">
              <a14:shadowObscured xmlns:a14="http://schemas.microsoft.com/office/drawing/2010/main"/>
            </a:ext>
          </a:extLst>
        </p:spPr>
      </p:pic>
      <p:pic>
        <p:nvPicPr>
          <p:cNvPr id="9" name="Picture 8" descr="cid:1894b24001a4b58b2265"/>
          <p:cNvPicPr/>
          <p:nvPr/>
        </p:nvPicPr>
        <p:blipFill rotWithShape="1">
          <a:blip r:embed="rId7" r:link="rId8" cstate="print">
            <a:extLst>
              <a:ext uri="{28A0092B-C50C-407E-A947-70E740481C1C}">
                <a14:useLocalDpi xmlns:a14="http://schemas.microsoft.com/office/drawing/2010/main" val="0"/>
              </a:ext>
            </a:extLst>
          </a:blip>
          <a:srcRect l="14895" t="10675"/>
          <a:stretch/>
        </p:blipFill>
        <p:spPr bwMode="auto">
          <a:xfrm rot="5400000">
            <a:off x="3059206" y="3812241"/>
            <a:ext cx="1990164" cy="1976718"/>
          </a:xfrm>
          <a:prstGeom prst="rect">
            <a:avLst/>
          </a:prstGeom>
          <a:noFill/>
          <a:ln>
            <a:noFill/>
          </a:ln>
          <a:extLst>
            <a:ext uri="{53640926-AAD7-44D8-BBD7-CCE9431645EC}">
              <a14:shadowObscured xmlns:a14="http://schemas.microsoft.com/office/drawing/2010/main"/>
            </a:ext>
          </a:extLst>
        </p:spPr>
      </p:pic>
      <p:pic>
        <p:nvPicPr>
          <p:cNvPr id="10" name="Picture 9" descr="cid:1894b23e1b1c2b6801d4"/>
          <p:cNvPicPr/>
          <p:nvPr/>
        </p:nvPicPr>
        <p:blipFill rotWithShape="1">
          <a:blip r:embed="rId9" r:link="rId10" cstate="print">
            <a:extLst>
              <a:ext uri="{28A0092B-C50C-407E-A947-70E740481C1C}">
                <a14:useLocalDpi xmlns:a14="http://schemas.microsoft.com/office/drawing/2010/main" val="0"/>
              </a:ext>
            </a:extLst>
          </a:blip>
          <a:srcRect l="10896" r="6885"/>
          <a:stretch/>
        </p:blipFill>
        <p:spPr bwMode="auto">
          <a:xfrm rot="5400000">
            <a:off x="5496744" y="3889303"/>
            <a:ext cx="1990164" cy="18225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2921282"/>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723</TotalTime>
  <Words>692</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Gallery</vt:lpstr>
      <vt:lpstr>CUSD  nutritional services</vt:lpstr>
      <vt:lpstr>28 DEDICATED EMPLOYEES STRONG</vt:lpstr>
      <vt:lpstr>FUN FACTS &amp; CELEBRATIONS</vt:lpstr>
      <vt:lpstr>Reimbursable meal?  What’s that?</vt:lpstr>
      <vt:lpstr>MORE FUN FACTS  ABOUT WHY WE’RE AWESOME</vt:lpstr>
      <vt:lpstr>                 SOME HEALTHY “EYE CANDY” </vt:lpstr>
      <vt:lpstr>$$$  GRANTS, grants and more grants  $$$</vt:lpstr>
      <vt:lpstr>Grant purchases</vt:lpstr>
      <vt:lpstr>above and beyond – OUT OF THE ORDINARY                * EXTRAORDINARY SERVICE *</vt:lpstr>
      <vt:lpstr>CAN YOU SPEAK FOOD SERVICE? </vt:lpstr>
      <vt:lpstr>RULES AND REGULATIONS</vt:lpstr>
      <vt:lpstr>LOOKING TO THE FUTURE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CUSD  nutritional services</dc:title>
  <dc:creator>Melanie Hernandez</dc:creator>
  <cp:lastModifiedBy>Melanie Hernandez</cp:lastModifiedBy>
  <cp:revision>62</cp:revision>
  <dcterms:created xsi:type="dcterms:W3CDTF">2023-07-11T17:56:41Z</dcterms:created>
  <dcterms:modified xsi:type="dcterms:W3CDTF">2023-08-03T19:48:29Z</dcterms:modified>
</cp:coreProperties>
</file>